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34"/>
  </p:notesMasterIdLst>
  <p:sldIdLst>
    <p:sldId id="256" r:id="rId2"/>
    <p:sldId id="346" r:id="rId3"/>
    <p:sldId id="430" r:id="rId4"/>
    <p:sldId id="431" r:id="rId5"/>
    <p:sldId id="438" r:id="rId6"/>
    <p:sldId id="435" r:id="rId7"/>
    <p:sldId id="440" r:id="rId8"/>
    <p:sldId id="446" r:id="rId9"/>
    <p:sldId id="442" r:id="rId10"/>
    <p:sldId id="439" r:id="rId11"/>
    <p:sldId id="461" r:id="rId12"/>
    <p:sldId id="443" r:id="rId13"/>
    <p:sldId id="444" r:id="rId14"/>
    <p:sldId id="447" r:id="rId15"/>
    <p:sldId id="448" r:id="rId16"/>
    <p:sldId id="449" r:id="rId17"/>
    <p:sldId id="450" r:id="rId18"/>
    <p:sldId id="452" r:id="rId19"/>
    <p:sldId id="454" r:id="rId20"/>
    <p:sldId id="456" r:id="rId21"/>
    <p:sldId id="455" r:id="rId22"/>
    <p:sldId id="458" r:id="rId23"/>
    <p:sldId id="459" r:id="rId24"/>
    <p:sldId id="460" r:id="rId25"/>
    <p:sldId id="457" r:id="rId26"/>
    <p:sldId id="453" r:id="rId27"/>
    <p:sldId id="462" r:id="rId28"/>
    <p:sldId id="463" r:id="rId29"/>
    <p:sldId id="464" r:id="rId30"/>
    <p:sldId id="465" r:id="rId31"/>
    <p:sldId id="466" r:id="rId32"/>
    <p:sldId id="371" r:id="rId33"/>
  </p:sldIdLst>
  <p:sldSz cx="9144000" cy="5143500" type="screen16x9"/>
  <p:notesSz cx="6858000" cy="9144000"/>
  <p:embeddedFontLst>
    <p:embeddedFont>
      <p:font typeface="Roboto Condensed" panose="020B0604020202020204" charset="0"/>
      <p:regular r:id="rId35"/>
      <p:bold r:id="rId36"/>
      <p:italic r:id="rId37"/>
      <p:boldItalic r:id="rId38"/>
    </p:embeddedFont>
    <p:embeddedFont>
      <p:font typeface="Roboto Condensed Light" panose="020B0604020202020204" charset="0"/>
      <p:regular r:id="rId39"/>
      <p:bold r:id="rId40"/>
      <p:italic r:id="rId41"/>
      <p:boldItalic r:id="rId42"/>
    </p:embeddedFont>
    <p:embeddedFont>
      <p:font typeface="Arvo" panose="020B0604020202020204" charset="0"/>
      <p:regular r:id="rId43"/>
      <p:bold r:id="rId44"/>
      <p:italic r:id="rId45"/>
      <p:boldItalic r:id="rId4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3C2FFA5D-87B4-456A-9821-1D502468CF0F}" styleName="Estilo temático 1 - Énfasis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69C7853C-536D-4A76-A0AE-DD22124D55A5}" styleName="Estilo temático 1 - Énfasis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775DCB02-9BB8-47FD-8907-85C794F793BA}" styleName="Estilo temático 1 - Énfasis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35758FB7-9AC5-4552-8A53-C91805E547FA}" styleName="Estilo temático 1 - Énfasis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D27102A9-8310-4765-A935-A1911B00CA55}" styleName="Estilo claro 1 - Acento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50" d="100"/>
          <a:sy n="50" d="100"/>
        </p:scale>
        <p:origin x="1872" y="7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gif>
</file>

<file path=ppt/media/image10.png>
</file>

<file path=ppt/media/image11.jpeg>
</file>

<file path=ppt/media/image12.jpeg>
</file>

<file path=ppt/media/image13.png>
</file>

<file path=ppt/media/image14.jpeg>
</file>

<file path=ppt/media/image15.jpeg>
</file>

<file path=ppt/media/image16.jpeg>
</file>

<file path=ppt/media/image17.png>
</file>

<file path=ppt/media/image18.jpeg>
</file>

<file path=ppt/media/image19.png>
</file>

<file path=ppt/media/image2.png>
</file>

<file path=ppt/media/image20.jpeg>
</file>

<file path=ppt/media/image3.gif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4030010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472701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8/27/2018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8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ucidchart.com/" TargetMode="External"/><Relationship Id="rId2" Type="http://schemas.openxmlformats.org/officeDocument/2006/relationships/hyperlink" Target="https://www.edrawsoft.com/linuxdiagram/er-diagram-software-linux.php" TargetMode="Externa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Introducción a las Bases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 smtClean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 smtClean="0">
                <a:solidFill>
                  <a:srgbClr val="FFC000"/>
                </a:solidFill>
              </a:rPr>
              <a:t>lpalafox@up.edu.mx</a:t>
            </a:r>
            <a:endParaRPr lang="es-MX" sz="1600" b="1" dirty="0">
              <a:solidFill>
                <a:srgbClr val="FFC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Diagrama E-R Pixar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Paso 2:</a:t>
            </a:r>
          </a:p>
          <a:p>
            <a:pPr lvl="1"/>
            <a:r>
              <a:rPr lang="es-MX" dirty="0" smtClean="0"/>
              <a:t>Definir Conexiones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  <p:sp>
        <p:nvSpPr>
          <p:cNvPr id="5" name="Decisión 4"/>
          <p:cNvSpPr/>
          <p:nvPr/>
        </p:nvSpPr>
        <p:spPr>
          <a:xfrm>
            <a:off x="5619964" y="2191183"/>
            <a:ext cx="1998036" cy="1928754"/>
          </a:xfrm>
          <a:prstGeom prst="flowChartDecisi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Trabajó en: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0094015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Diagrama E-R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Las conexiones se pueden definir como otra tabla:</a:t>
            </a:r>
          </a:p>
          <a:p>
            <a:endParaRPr lang="es-MX" dirty="0" smtClean="0"/>
          </a:p>
          <a:p>
            <a:pPr lvl="1"/>
            <a:r>
              <a:rPr lang="es-MX" dirty="0" smtClean="0"/>
              <a:t>Empleado ID – Película ID</a:t>
            </a:r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08750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Diagrama E-R Pixar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Definir la </a:t>
            </a:r>
            <a:r>
              <a:rPr lang="es-MX" dirty="0" err="1" smtClean="0"/>
              <a:t>cardinalidad</a:t>
            </a:r>
            <a:r>
              <a:rPr lang="es-MX" dirty="0" smtClean="0"/>
              <a:t>:</a:t>
            </a:r>
          </a:p>
          <a:p>
            <a:pPr lvl="1"/>
            <a:r>
              <a:rPr lang="es-MX" dirty="0" smtClean="0"/>
              <a:t>De cuantos a cuantos?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953331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Otro Ejemplo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Hicieron tan buen trabajo en Pixar, que ahora Nintendo los quiere contratar para contestar las siguientes preguntas: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  <p:pic>
        <p:nvPicPr>
          <p:cNvPr id="2050" name="Picture 2" descr="Image result for nintendo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6589" y="3308550"/>
            <a:ext cx="2923328" cy="9749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9115468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</a:t>
            </a:r>
            <a:r>
              <a:rPr lang="es-MX" dirty="0" smtClean="0"/>
              <a:t>reguntas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 smtClean="0"/>
              <a:t>¿Cuántos videojuegos han sido desarrollados por </a:t>
            </a:r>
            <a:r>
              <a:rPr lang="es-MX" sz="1800" dirty="0" err="1" smtClean="0"/>
              <a:t>Shigeru</a:t>
            </a:r>
            <a:r>
              <a:rPr lang="es-MX" sz="1800" dirty="0" smtClean="0"/>
              <a:t> </a:t>
            </a:r>
            <a:r>
              <a:rPr lang="es-MX" sz="1800" dirty="0" err="1" smtClean="0"/>
              <a:t>Miyamoto</a:t>
            </a:r>
            <a:r>
              <a:rPr lang="es-MX" sz="1800" dirty="0" smtClean="0"/>
              <a:t>?</a:t>
            </a:r>
          </a:p>
          <a:p>
            <a:r>
              <a:rPr lang="es-MX" sz="1800" dirty="0"/>
              <a:t>¿</a:t>
            </a:r>
            <a:r>
              <a:rPr lang="es-MX" sz="1800" dirty="0" smtClean="0"/>
              <a:t>En cuántos videojuegos aparece Mario?</a:t>
            </a:r>
          </a:p>
          <a:p>
            <a:r>
              <a:rPr lang="es-MX" sz="1800" dirty="0" smtClean="0"/>
              <a:t>¿En cuántas consolas hay un juego de </a:t>
            </a:r>
            <a:r>
              <a:rPr lang="es-MX" sz="1800" dirty="0" err="1" smtClean="0"/>
              <a:t>Zelda</a:t>
            </a:r>
            <a:r>
              <a:rPr lang="es-MX" sz="1800" dirty="0" smtClean="0"/>
              <a:t>?</a:t>
            </a:r>
          </a:p>
          <a:p>
            <a:r>
              <a:rPr lang="es-MX" sz="1800" dirty="0" smtClean="0"/>
              <a:t>¿Cuántos juegos fueron desarrollados por </a:t>
            </a:r>
            <a:r>
              <a:rPr lang="es-MX" sz="1800" dirty="0" err="1" smtClean="0"/>
              <a:t>Gunpei</a:t>
            </a:r>
            <a:r>
              <a:rPr lang="es-MX" sz="1800" dirty="0" smtClean="0"/>
              <a:t> </a:t>
            </a:r>
            <a:r>
              <a:rPr lang="es-MX" sz="1800" dirty="0" err="1" smtClean="0"/>
              <a:t>Yokoi</a:t>
            </a:r>
            <a:r>
              <a:rPr lang="es-MX" sz="1800" dirty="0" smtClean="0"/>
              <a:t>?</a:t>
            </a:r>
          </a:p>
          <a:p>
            <a:r>
              <a:rPr lang="es-MX" sz="1800" dirty="0" smtClean="0"/>
              <a:t>¿En qué proyectos participó </a:t>
            </a:r>
            <a:r>
              <a:rPr lang="es-MX" sz="1800" dirty="0" err="1" smtClean="0"/>
              <a:t>Satoru</a:t>
            </a:r>
            <a:r>
              <a:rPr lang="es-MX" sz="1800" dirty="0" smtClean="0"/>
              <a:t> </a:t>
            </a:r>
            <a:r>
              <a:rPr lang="es-MX" sz="1800" dirty="0" err="1"/>
              <a:t>I</a:t>
            </a:r>
            <a:r>
              <a:rPr lang="es-MX" sz="1800" dirty="0" err="1" smtClean="0"/>
              <a:t>wata</a:t>
            </a:r>
            <a:r>
              <a:rPr lang="es-MX" sz="1800" dirty="0" smtClean="0"/>
              <a:t>?</a:t>
            </a:r>
          </a:p>
          <a:p>
            <a:r>
              <a:rPr lang="es-MX" sz="1800" dirty="0" smtClean="0"/>
              <a:t>¿De qué Universidad son la mayoría de los empleados que trabajaron en </a:t>
            </a:r>
            <a:r>
              <a:rPr lang="es-MX" sz="1800" dirty="0" err="1" smtClean="0"/>
              <a:t>Metroid</a:t>
            </a:r>
            <a:r>
              <a:rPr lang="es-MX" sz="1800" dirty="0" smtClean="0"/>
              <a:t>?</a:t>
            </a:r>
          </a:p>
          <a:p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381949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¿Cuántos videojuegos han sido desarrollados por </a:t>
            </a:r>
            <a:r>
              <a:rPr lang="es-MX" dirty="0" err="1"/>
              <a:t>Shigeru</a:t>
            </a:r>
            <a:r>
              <a:rPr lang="es-MX" dirty="0"/>
              <a:t> </a:t>
            </a:r>
            <a:r>
              <a:rPr lang="es-MX" dirty="0" err="1"/>
              <a:t>Miyamoto</a:t>
            </a:r>
            <a:r>
              <a:rPr lang="es-MX" dirty="0" smtClean="0"/>
              <a:t>?</a:t>
            </a:r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  <p:pic>
        <p:nvPicPr>
          <p:cNvPr id="5" name="Picture 2" descr="Image result for Shigeru Miyamot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971" y="1893113"/>
            <a:ext cx="1445715" cy="2168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339005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¿Cuántos videojuegos han sido desarrollados por </a:t>
            </a:r>
            <a:r>
              <a:rPr lang="es-MX" dirty="0" err="1"/>
              <a:t>Shigeru</a:t>
            </a:r>
            <a:r>
              <a:rPr lang="es-MX" dirty="0"/>
              <a:t> </a:t>
            </a:r>
            <a:r>
              <a:rPr lang="es-MX" dirty="0" err="1"/>
              <a:t>Miyamoto</a:t>
            </a:r>
            <a:r>
              <a:rPr lang="es-MX" dirty="0" smtClean="0"/>
              <a:t>?</a:t>
            </a:r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1282700" y="2933700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Videojuegos</a:t>
            </a:r>
            <a:endParaRPr lang="es-MX" dirty="0"/>
          </a:p>
        </p:txBody>
      </p:sp>
      <p:sp>
        <p:nvSpPr>
          <p:cNvPr id="6" name="Rectángulo 5"/>
          <p:cNvSpPr/>
          <p:nvPr/>
        </p:nvSpPr>
        <p:spPr>
          <a:xfrm>
            <a:off x="4660900" y="2933700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Empleados</a:t>
            </a:r>
            <a:endParaRPr lang="es-MX" dirty="0"/>
          </a:p>
        </p:txBody>
      </p:sp>
      <p:pic>
        <p:nvPicPr>
          <p:cNvPr id="5122" name="Picture 2" descr="Image result for Shigeru Miyamot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8971" y="1893113"/>
            <a:ext cx="1445715" cy="21685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442446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¿En cuántos videojuegos aparece Mario?</a:t>
            </a:r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  <p:pic>
        <p:nvPicPr>
          <p:cNvPr id="4098" name="Picture 2" descr="Image result for mari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5334" y="1710268"/>
            <a:ext cx="1535266" cy="2379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093552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¿En cuántos videojuegos aparece Mario?</a:t>
            </a:r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  <p:pic>
        <p:nvPicPr>
          <p:cNvPr id="4098" name="Picture 2" descr="Image result for mari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75334" y="1710268"/>
            <a:ext cx="1535266" cy="23796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ángulo 5"/>
          <p:cNvSpPr/>
          <p:nvPr/>
        </p:nvSpPr>
        <p:spPr>
          <a:xfrm>
            <a:off x="814275" y="2672443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Videojuegos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3892580" y="2679700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Personajes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807059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¿En cuántas consolas hay un juego de </a:t>
            </a:r>
            <a:r>
              <a:rPr lang="es-MX" dirty="0" err="1"/>
              <a:t>Zelda</a:t>
            </a:r>
            <a:r>
              <a:rPr lang="es-MX" dirty="0"/>
              <a:t>?</a:t>
            </a:r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19</a:t>
            </a:fld>
            <a:endParaRPr lang="es-MX"/>
          </a:p>
        </p:txBody>
      </p:sp>
      <p:pic>
        <p:nvPicPr>
          <p:cNvPr id="6146" name="Picture 2" descr="Image result for my name is not zel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2688" y="1698172"/>
            <a:ext cx="1776798" cy="2451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37097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Que se vio la clase pasada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Recordar es vivir!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24962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¿En cuántas consolas hay un juego de </a:t>
            </a:r>
            <a:r>
              <a:rPr lang="es-MX" dirty="0" err="1"/>
              <a:t>Zelda</a:t>
            </a:r>
            <a:r>
              <a:rPr lang="es-MX" dirty="0"/>
              <a:t>?</a:t>
            </a:r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814275" y="2672443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Videojuegos</a:t>
            </a:r>
            <a:endParaRPr lang="es-MX" dirty="0"/>
          </a:p>
        </p:txBody>
      </p:sp>
      <p:sp>
        <p:nvSpPr>
          <p:cNvPr id="6" name="Rectángulo 5"/>
          <p:cNvSpPr/>
          <p:nvPr/>
        </p:nvSpPr>
        <p:spPr>
          <a:xfrm>
            <a:off x="3013188" y="2672443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Consolas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5212101" y="2672443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Franquicias</a:t>
            </a:r>
            <a:endParaRPr lang="es-MX" dirty="0"/>
          </a:p>
        </p:txBody>
      </p:sp>
      <p:pic>
        <p:nvPicPr>
          <p:cNvPr id="6146" name="Picture 2" descr="Image result for my name is not zelda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02688" y="1698172"/>
            <a:ext cx="1776798" cy="24519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1218945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¿Cuántos juegos fueron desarrollados por </a:t>
            </a:r>
            <a:r>
              <a:rPr lang="es-MX" dirty="0" err="1" smtClean="0"/>
              <a:t>Gunpei</a:t>
            </a:r>
            <a:r>
              <a:rPr lang="es-MX" dirty="0" smtClean="0"/>
              <a:t> </a:t>
            </a:r>
            <a:r>
              <a:rPr lang="es-MX" dirty="0" err="1" smtClean="0"/>
              <a:t>Yokoi</a:t>
            </a:r>
            <a:r>
              <a:rPr lang="es-MX" dirty="0" smtClean="0"/>
              <a:t>?</a:t>
            </a:r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  <p:pic>
        <p:nvPicPr>
          <p:cNvPr id="10244" name="Picture 4" descr="Image result for gunpei yoko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5722" y="1901372"/>
            <a:ext cx="1347350" cy="2263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050493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¿Cuántos juegos fueron desarrollados por </a:t>
            </a:r>
            <a:r>
              <a:rPr lang="es-MX" dirty="0" err="1" smtClean="0"/>
              <a:t>Gunpei</a:t>
            </a:r>
            <a:r>
              <a:rPr lang="es-MX" dirty="0" smtClean="0"/>
              <a:t> </a:t>
            </a:r>
            <a:r>
              <a:rPr lang="es-MX" dirty="0" err="1" smtClean="0"/>
              <a:t>Yokoi</a:t>
            </a:r>
            <a:r>
              <a:rPr lang="es-MX" dirty="0" smtClean="0"/>
              <a:t>?</a:t>
            </a:r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22</a:t>
            </a:fld>
            <a:endParaRPr lang="es-MX"/>
          </a:p>
        </p:txBody>
      </p:sp>
      <p:pic>
        <p:nvPicPr>
          <p:cNvPr id="10244" name="Picture 4" descr="Image result for gunpei yoko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5722" y="1901372"/>
            <a:ext cx="1347350" cy="22635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ángulo 5"/>
          <p:cNvSpPr/>
          <p:nvPr/>
        </p:nvSpPr>
        <p:spPr>
          <a:xfrm>
            <a:off x="1282700" y="2933700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Videojuegos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4660900" y="2933700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Empleados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6743213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¿En qué proyectos participó </a:t>
            </a:r>
            <a:r>
              <a:rPr lang="es-MX" dirty="0" err="1"/>
              <a:t>Satoru</a:t>
            </a:r>
            <a:r>
              <a:rPr lang="es-MX" dirty="0"/>
              <a:t> </a:t>
            </a:r>
            <a:r>
              <a:rPr lang="es-MX" dirty="0" err="1"/>
              <a:t>Iwata</a:t>
            </a:r>
            <a:r>
              <a:rPr lang="es-MX" dirty="0"/>
              <a:t>?</a:t>
            </a:r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  <p:pic>
        <p:nvPicPr>
          <p:cNvPr id="12290" name="Picture 2" descr="Satoru Iwata presenting at the Game Developers Conference in 2011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34681" y="1806765"/>
            <a:ext cx="1457779" cy="21866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ángulo 5"/>
          <p:cNvSpPr/>
          <p:nvPr/>
        </p:nvSpPr>
        <p:spPr>
          <a:xfrm>
            <a:off x="2804862" y="2411186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Videojuegos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5003775" y="2411186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Consolas</a:t>
            </a:r>
            <a:endParaRPr lang="es-MX" dirty="0"/>
          </a:p>
        </p:txBody>
      </p:sp>
      <p:sp>
        <p:nvSpPr>
          <p:cNvPr id="9" name="Rectángulo 8"/>
          <p:cNvSpPr/>
          <p:nvPr/>
        </p:nvSpPr>
        <p:spPr>
          <a:xfrm>
            <a:off x="526469" y="2411186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Empleados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79021832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¿De qué Universidad son la mayoría de los empleados que trabajaron en </a:t>
            </a:r>
            <a:r>
              <a:rPr lang="es-MX" dirty="0" smtClean="0"/>
              <a:t>la franquicia </a:t>
            </a:r>
            <a:r>
              <a:rPr lang="es-MX" dirty="0" err="1" smtClean="0"/>
              <a:t>Metroid</a:t>
            </a:r>
            <a:r>
              <a:rPr lang="es-MX" dirty="0"/>
              <a:t>?</a:t>
            </a:r>
          </a:p>
          <a:p>
            <a:endParaRPr lang="es-MX" dirty="0" smtClean="0"/>
          </a:p>
          <a:p>
            <a:endParaRPr lang="es-MX" dirty="0"/>
          </a:p>
          <a:p>
            <a:endParaRPr lang="es-MX" dirty="0" smtClean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24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409349" y="3064329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Empleados</a:t>
            </a:r>
            <a:endParaRPr lang="es-MX" dirty="0"/>
          </a:p>
        </p:txBody>
      </p:sp>
      <p:sp>
        <p:nvSpPr>
          <p:cNvPr id="6" name="Rectángulo 5"/>
          <p:cNvSpPr/>
          <p:nvPr/>
        </p:nvSpPr>
        <p:spPr>
          <a:xfrm>
            <a:off x="2757375" y="3064329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Franquicias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5105401" y="3064329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Universidades</a:t>
            </a:r>
            <a:endParaRPr lang="es-MX" dirty="0"/>
          </a:p>
        </p:txBody>
      </p:sp>
      <p:pic>
        <p:nvPicPr>
          <p:cNvPr id="14338" name="Picture 2" descr="Image result for samus aran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53427" y="1505404"/>
            <a:ext cx="1091300" cy="20288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09199494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Tablas!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25</a:t>
            </a:fld>
            <a:endParaRPr lang="es-MX"/>
          </a:p>
        </p:txBody>
      </p:sp>
      <p:sp>
        <p:nvSpPr>
          <p:cNvPr id="5" name="Rectángulo 4"/>
          <p:cNvSpPr/>
          <p:nvPr/>
        </p:nvSpPr>
        <p:spPr>
          <a:xfrm>
            <a:off x="728664" y="20918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Empleados</a:t>
            </a:r>
            <a:endParaRPr lang="es-MX" dirty="0"/>
          </a:p>
        </p:txBody>
      </p:sp>
      <p:sp>
        <p:nvSpPr>
          <p:cNvPr id="6" name="Rectángulo 5"/>
          <p:cNvSpPr/>
          <p:nvPr/>
        </p:nvSpPr>
        <p:spPr>
          <a:xfrm>
            <a:off x="3298348" y="20918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Videojuegos</a:t>
            </a:r>
            <a:endParaRPr lang="es-MX" dirty="0"/>
          </a:p>
        </p:txBody>
      </p:sp>
      <p:sp>
        <p:nvSpPr>
          <p:cNvPr id="7" name="Rectángulo 6"/>
          <p:cNvSpPr/>
          <p:nvPr/>
        </p:nvSpPr>
        <p:spPr>
          <a:xfrm>
            <a:off x="5674900" y="20918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Consolas</a:t>
            </a:r>
            <a:endParaRPr lang="es-MX" dirty="0"/>
          </a:p>
        </p:txBody>
      </p:sp>
      <p:sp>
        <p:nvSpPr>
          <p:cNvPr id="8" name="Rectángulo 7"/>
          <p:cNvSpPr/>
          <p:nvPr/>
        </p:nvSpPr>
        <p:spPr>
          <a:xfrm>
            <a:off x="728664" y="33110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Universidades</a:t>
            </a:r>
            <a:endParaRPr lang="es-MX" dirty="0"/>
          </a:p>
        </p:txBody>
      </p:sp>
      <p:sp>
        <p:nvSpPr>
          <p:cNvPr id="9" name="Rectángulo 8"/>
          <p:cNvSpPr/>
          <p:nvPr/>
        </p:nvSpPr>
        <p:spPr>
          <a:xfrm>
            <a:off x="3298348" y="33110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Franquicias</a:t>
            </a:r>
            <a:endParaRPr lang="es-MX" dirty="0"/>
          </a:p>
        </p:txBody>
      </p:sp>
      <p:sp>
        <p:nvSpPr>
          <p:cNvPr id="10" name="Rectángulo 9"/>
          <p:cNvSpPr/>
          <p:nvPr/>
        </p:nvSpPr>
        <p:spPr>
          <a:xfrm>
            <a:off x="5674900" y="3311072"/>
            <a:ext cx="1943100" cy="939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 smtClean="0"/>
              <a:t>Personajes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4492870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 smtClean="0"/>
              <a:t>Videojuegos:</a:t>
            </a:r>
          </a:p>
          <a:p>
            <a:pPr lvl="1"/>
            <a:r>
              <a:rPr lang="es-MX" sz="2000" dirty="0" smtClean="0"/>
              <a:t>Título</a:t>
            </a:r>
          </a:p>
          <a:p>
            <a:pPr lvl="1"/>
            <a:r>
              <a:rPr lang="es-MX" sz="2000" dirty="0" smtClean="0"/>
              <a:t>Juego ID</a:t>
            </a:r>
          </a:p>
          <a:p>
            <a:pPr lvl="1"/>
            <a:r>
              <a:rPr lang="es-MX" sz="2000" dirty="0" smtClean="0">
                <a:solidFill>
                  <a:srgbClr val="FF0000"/>
                </a:solidFill>
              </a:rPr>
              <a:t>Personaje?</a:t>
            </a:r>
          </a:p>
          <a:p>
            <a:pPr lvl="1"/>
            <a:r>
              <a:rPr lang="es-MX" sz="2000" dirty="0" smtClean="0">
                <a:solidFill>
                  <a:srgbClr val="FF0000"/>
                </a:solidFill>
              </a:rPr>
              <a:t>Franquicia?</a:t>
            </a:r>
          </a:p>
          <a:p>
            <a:pPr lvl="1"/>
            <a:endParaRPr lang="es-MX" sz="2000" dirty="0" smtClean="0">
              <a:solidFill>
                <a:srgbClr val="FF0000"/>
              </a:solidFill>
            </a:endParaRPr>
          </a:p>
          <a:p>
            <a:pPr lvl="1"/>
            <a:endParaRPr lang="es-MX" sz="2000" dirty="0" smtClean="0">
              <a:solidFill>
                <a:srgbClr val="FF0000"/>
              </a:solidFill>
            </a:endParaRPr>
          </a:p>
          <a:p>
            <a:pPr lvl="1"/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26</a:t>
            </a:fld>
            <a:endParaRPr lang="es-MX"/>
          </a:p>
        </p:txBody>
      </p:sp>
      <p:pic>
        <p:nvPicPr>
          <p:cNvPr id="16386" name="Picture 2" descr="Image result for mario bros box ar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772" t="9464" r="11701" b="11798"/>
          <a:stretch/>
        </p:blipFill>
        <p:spPr bwMode="auto">
          <a:xfrm>
            <a:off x="6199072" y="1535757"/>
            <a:ext cx="2162628" cy="27286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102131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Empleados:</a:t>
            </a:r>
          </a:p>
          <a:p>
            <a:pPr lvl="1"/>
            <a:r>
              <a:rPr lang="es-MX" dirty="0" smtClean="0"/>
              <a:t>Empleado ID</a:t>
            </a:r>
          </a:p>
          <a:p>
            <a:pPr lvl="1"/>
            <a:r>
              <a:rPr lang="es-MX" dirty="0" smtClean="0">
                <a:solidFill>
                  <a:schemeClr val="accent1">
                    <a:lumMod val="75000"/>
                  </a:schemeClr>
                </a:solidFill>
              </a:rPr>
              <a:t>Nombre</a:t>
            </a:r>
          </a:p>
          <a:p>
            <a:pPr lvl="1"/>
            <a:r>
              <a:rPr lang="es-MX" dirty="0" smtClean="0">
                <a:solidFill>
                  <a:schemeClr val="accent1">
                    <a:lumMod val="75000"/>
                  </a:schemeClr>
                </a:solidFill>
              </a:rPr>
              <a:t>Universidad</a:t>
            </a:r>
          </a:p>
          <a:p>
            <a:pPr lvl="1"/>
            <a:r>
              <a:rPr lang="es-MX" dirty="0" smtClean="0"/>
              <a:t>Fecha de Ingreso</a:t>
            </a:r>
          </a:p>
          <a:p>
            <a:pPr lvl="1"/>
            <a:r>
              <a:rPr lang="es-MX" dirty="0" smtClean="0"/>
              <a:t>Edad</a:t>
            </a:r>
          </a:p>
          <a:p>
            <a:pPr lvl="1"/>
            <a:r>
              <a:rPr lang="es-MX" dirty="0" smtClean="0"/>
              <a:t>Tipo de Sangre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27</a:t>
            </a:fld>
            <a:endParaRPr lang="es-MX"/>
          </a:p>
        </p:txBody>
      </p:sp>
      <p:pic>
        <p:nvPicPr>
          <p:cNvPr id="17410" name="Picture 2" descr="Image result for nintendo muppet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784"/>
          <a:stretch/>
        </p:blipFill>
        <p:spPr bwMode="auto">
          <a:xfrm>
            <a:off x="4601029" y="1779618"/>
            <a:ext cx="4107541" cy="21537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7368239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Consolas</a:t>
            </a:r>
          </a:p>
          <a:p>
            <a:pPr lvl="1"/>
            <a:r>
              <a:rPr lang="es-MX" dirty="0" smtClean="0"/>
              <a:t>Nombre</a:t>
            </a:r>
          </a:p>
          <a:p>
            <a:pPr lvl="1"/>
            <a:r>
              <a:rPr lang="es-MX" dirty="0" smtClean="0"/>
              <a:t>Consola ID</a:t>
            </a:r>
          </a:p>
          <a:p>
            <a:pPr lvl="1"/>
            <a:r>
              <a:rPr lang="es-MX" dirty="0" smtClean="0"/>
              <a:t>Año de estreno</a:t>
            </a:r>
          </a:p>
          <a:p>
            <a:pPr lvl="1"/>
            <a:r>
              <a:rPr lang="es-MX" dirty="0" smtClean="0"/>
              <a:t>Tarjeta Gráfica</a:t>
            </a:r>
          </a:p>
          <a:p>
            <a:pPr lvl="1"/>
            <a:r>
              <a:rPr lang="es-MX" dirty="0" smtClean="0"/>
              <a:t>Costo</a:t>
            </a:r>
          </a:p>
          <a:p>
            <a:pPr lvl="1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28</a:t>
            </a:fld>
            <a:endParaRPr lang="es-MX"/>
          </a:p>
        </p:txBody>
      </p:sp>
      <p:pic>
        <p:nvPicPr>
          <p:cNvPr id="18438" name="Picture 6" descr="Image result for famico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127458" y="1533341"/>
            <a:ext cx="3080631" cy="2733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963120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Universidades</a:t>
            </a:r>
          </a:p>
          <a:p>
            <a:pPr lvl="1"/>
            <a:r>
              <a:rPr lang="es-MX" dirty="0" smtClean="0"/>
              <a:t>Universidad ID</a:t>
            </a:r>
          </a:p>
          <a:p>
            <a:pPr lvl="1"/>
            <a:r>
              <a:rPr lang="es-MX" dirty="0" smtClean="0"/>
              <a:t>Ciudad</a:t>
            </a:r>
          </a:p>
          <a:p>
            <a:pPr lvl="1"/>
            <a:r>
              <a:rPr lang="es-MX" dirty="0" smtClean="0"/>
              <a:t>Alumnos</a:t>
            </a:r>
          </a:p>
          <a:p>
            <a:pPr lvl="1"/>
            <a:r>
              <a:rPr lang="es-MX" dirty="0" smtClean="0"/>
              <a:t>Edad</a:t>
            </a:r>
          </a:p>
          <a:p>
            <a:pPr lvl="1"/>
            <a:r>
              <a:rPr lang="es-MX" dirty="0" err="1" smtClean="0"/>
              <a:t>Motto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29</a:t>
            </a:fld>
            <a:endParaRPr lang="es-MX"/>
          </a:p>
        </p:txBody>
      </p:sp>
      <p:pic>
        <p:nvPicPr>
          <p:cNvPr id="19458" name="Picture 2" descr="Image result for university of tokyo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9576" y="1664189"/>
            <a:ext cx="4710524" cy="23362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521473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Problema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>
          <a:xfrm>
            <a:off x="814275" y="1858382"/>
            <a:ext cx="6132600" cy="3145500"/>
          </a:xfrm>
        </p:spPr>
        <p:txBody>
          <a:bodyPr/>
          <a:lstStyle/>
          <a:p>
            <a:r>
              <a:rPr lang="es-MX" dirty="0" smtClean="0"/>
              <a:t>Pixar quiere implementar una base de datos para llevar control de quien está asignado a cada película, Ya que las películas son muchas. Las películas pueden ser diferenciadas por género, ID, temporada y año.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  <p:pic>
        <p:nvPicPr>
          <p:cNvPr id="2058" name="Picture 10" descr="Image result for pixar log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94351" y="1612183"/>
            <a:ext cx="3794125" cy="6135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714447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Franquicias:</a:t>
            </a:r>
          </a:p>
          <a:p>
            <a:pPr lvl="1"/>
            <a:r>
              <a:rPr lang="es-MX" dirty="0" smtClean="0"/>
              <a:t>Nombre</a:t>
            </a:r>
          </a:p>
          <a:p>
            <a:pPr lvl="1"/>
            <a:r>
              <a:rPr lang="es-MX" dirty="0" smtClean="0"/>
              <a:t>Franquicia ID</a:t>
            </a:r>
          </a:p>
          <a:p>
            <a:pPr lvl="1"/>
            <a:r>
              <a:rPr lang="es-MX" dirty="0" smtClean="0"/>
              <a:t>Personaje Principal</a:t>
            </a:r>
          </a:p>
          <a:p>
            <a:pPr lvl="1"/>
            <a:r>
              <a:rPr lang="es-MX" dirty="0" smtClean="0">
                <a:solidFill>
                  <a:srgbClr val="FF0000"/>
                </a:solidFill>
              </a:rPr>
              <a:t>Número de juegos?</a:t>
            </a:r>
          </a:p>
          <a:p>
            <a:pPr lvl="1"/>
            <a:r>
              <a:rPr lang="es-MX" dirty="0" smtClean="0"/>
              <a:t>Ganancias</a:t>
            </a:r>
          </a:p>
          <a:p>
            <a:pPr lvl="1"/>
            <a:r>
              <a:rPr lang="es-MX" dirty="0" smtClean="0"/>
              <a:t>Genero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30</a:t>
            </a:fld>
            <a:endParaRPr lang="es-MX"/>
          </a:p>
        </p:txBody>
      </p:sp>
      <p:pic>
        <p:nvPicPr>
          <p:cNvPr id="20482" name="Picture 2" descr="Image result for mario franchis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1200" y="2033344"/>
            <a:ext cx="3033687" cy="22752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35500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Tablas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Personajes:</a:t>
            </a:r>
          </a:p>
          <a:p>
            <a:pPr marL="533400" lvl="1" indent="0">
              <a:buNone/>
            </a:pPr>
            <a:r>
              <a:rPr lang="es-MX" dirty="0" smtClean="0"/>
              <a:t>Personaje ID</a:t>
            </a:r>
          </a:p>
          <a:p>
            <a:pPr marL="533400" lvl="1" indent="0">
              <a:buNone/>
            </a:pPr>
            <a:r>
              <a:rPr lang="es-MX" dirty="0" smtClean="0"/>
              <a:t>Nombre</a:t>
            </a:r>
          </a:p>
          <a:p>
            <a:pPr marL="533400" lvl="1" indent="0">
              <a:buNone/>
            </a:pPr>
            <a:r>
              <a:rPr lang="es-MX" dirty="0" smtClean="0"/>
              <a:t>Género</a:t>
            </a:r>
          </a:p>
          <a:p>
            <a:pPr marL="533400" lvl="1" indent="0">
              <a:buNone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31</a:t>
            </a:fld>
            <a:endParaRPr lang="es-MX"/>
          </a:p>
        </p:txBody>
      </p:sp>
      <p:pic>
        <p:nvPicPr>
          <p:cNvPr id="21506" name="Picture 2" descr="Image result for bows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37225" y="1852349"/>
            <a:ext cx="2095500" cy="20955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770187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contenido 5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32</a:t>
            </a:fld>
            <a:endParaRPr lang="es-MX"/>
          </a:p>
        </p:txBody>
      </p:sp>
      <p:pic>
        <p:nvPicPr>
          <p:cNvPr id="4098" name="Picture 2" descr="Image result for question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6" y="0"/>
            <a:ext cx="9144246" cy="51227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78121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Preguntas?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A Pixar le gustaría poder listar el personal asignado a cada película.</a:t>
            </a:r>
          </a:p>
          <a:p>
            <a:pPr lvl="1"/>
            <a:r>
              <a:rPr lang="es-MX" dirty="0" smtClean="0"/>
              <a:t>Con empleado ID, Nombre, Lugar de Procedencia, Fecha de Contratación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</a:t>
            </a:fld>
            <a:endParaRPr lang="es-MX"/>
          </a:p>
        </p:txBody>
      </p:sp>
      <p:pic>
        <p:nvPicPr>
          <p:cNvPr id="3076" name="Picture 4" descr="VES Awards 89 cropped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66475" y="1816100"/>
            <a:ext cx="1399700" cy="17496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CuadroTexto 4"/>
          <p:cNvSpPr txBox="1"/>
          <p:nvPr/>
        </p:nvSpPr>
        <p:spPr>
          <a:xfrm>
            <a:off x="7251700" y="3565725"/>
            <a:ext cx="110158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 smtClean="0"/>
              <a:t>Ed </a:t>
            </a:r>
            <a:r>
              <a:rPr lang="es-MX" dirty="0" err="1" smtClean="0"/>
              <a:t>Catmulll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6376633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Personal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Productor</a:t>
            </a:r>
          </a:p>
          <a:p>
            <a:pPr lvl="1"/>
            <a:r>
              <a:rPr lang="es-MX" dirty="0" smtClean="0"/>
              <a:t>Director</a:t>
            </a:r>
          </a:p>
          <a:p>
            <a:pPr lvl="2"/>
            <a:r>
              <a:rPr lang="es-MX" dirty="0" smtClean="0"/>
              <a:t>Guionista</a:t>
            </a:r>
          </a:p>
          <a:p>
            <a:pPr lvl="2"/>
            <a:r>
              <a:rPr lang="es-MX" dirty="0" smtClean="0"/>
              <a:t>Animador</a:t>
            </a:r>
          </a:p>
          <a:p>
            <a:pPr lvl="2"/>
            <a:r>
              <a:rPr lang="es-MX" dirty="0" smtClean="0"/>
              <a:t>Músico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5016301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Relaciones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Una película debe tener mas 1 o más personas y una persona puede estar en 0 o más películas.</a:t>
            </a:r>
          </a:p>
          <a:p>
            <a:r>
              <a:rPr lang="es-MX" dirty="0" smtClean="0"/>
              <a:t>Una persona puede venir de 1 lugar de contratación, pero puede haber N personas que vienen del mismo lugar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364657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Diagramas E-R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84649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Software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 smtClean="0"/>
              <a:t>Vamos a utilizar un software de diagramación:</a:t>
            </a:r>
          </a:p>
          <a:p>
            <a:pPr lvl="1"/>
            <a:r>
              <a:rPr lang="es-MX" sz="2000" dirty="0" smtClean="0"/>
              <a:t>Visio (MS)</a:t>
            </a:r>
          </a:p>
          <a:p>
            <a:pPr lvl="1"/>
            <a:r>
              <a:rPr lang="es-MX" sz="2000" dirty="0" err="1" smtClean="0"/>
              <a:t>Edraw</a:t>
            </a:r>
            <a:r>
              <a:rPr lang="es-MX" sz="2000" dirty="0"/>
              <a:t> (</a:t>
            </a:r>
            <a:r>
              <a:rPr lang="es-MX" sz="2000" dirty="0">
                <a:hlinkClick r:id="rId2"/>
              </a:rPr>
              <a:t>https://</a:t>
            </a:r>
            <a:r>
              <a:rPr lang="es-MX" sz="2000" dirty="0" smtClean="0">
                <a:hlinkClick r:id="rId2"/>
              </a:rPr>
              <a:t>www.edrawsoft.com/linuxdiagram/er-diagram-software-linux.php</a:t>
            </a:r>
            <a:r>
              <a:rPr lang="es-MX" sz="2000" dirty="0" smtClean="0"/>
              <a:t>)</a:t>
            </a:r>
          </a:p>
          <a:p>
            <a:pPr lvl="1"/>
            <a:r>
              <a:rPr lang="es-MX" sz="2000" b="1" dirty="0" err="1" smtClean="0"/>
              <a:t>Lucidchart</a:t>
            </a:r>
            <a:r>
              <a:rPr lang="es-MX" sz="2000" dirty="0"/>
              <a:t> (</a:t>
            </a:r>
            <a:r>
              <a:rPr lang="es-MX" sz="2000" dirty="0">
                <a:hlinkClick r:id="rId3"/>
              </a:rPr>
              <a:t>https://www.lucidchart.com</a:t>
            </a:r>
            <a:r>
              <a:rPr lang="es-MX" sz="2000" dirty="0" smtClean="0">
                <a:hlinkClick r:id="rId3"/>
              </a:rPr>
              <a:t>/</a:t>
            </a:r>
            <a:r>
              <a:rPr lang="es-MX" sz="2000" dirty="0" smtClean="0"/>
              <a:t>)</a:t>
            </a:r>
          </a:p>
          <a:p>
            <a:pPr lvl="1"/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001318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Diagrama E-R Pixar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Paso 1:</a:t>
            </a:r>
          </a:p>
          <a:p>
            <a:pPr lvl="1"/>
            <a:r>
              <a:rPr lang="es-MX" dirty="0" smtClean="0"/>
              <a:t>Definir Tablas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  <p:pic>
        <p:nvPicPr>
          <p:cNvPr id="1026" name="Picture 2" descr="https://documents.lucidchart.com/documents/4cfab6c2-e76f-48e4-a821-c5d66706f6b1/pages/0_0?a=357&amp;x=68&amp;y=51&amp;w=264&amp;h=194&amp;store=1&amp;accept=image%2F*&amp;auth=LCA%20fc4a5ded7665733158197e0d699476e27c38605f-ts%3D1535379307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60925" y="2209537"/>
            <a:ext cx="1885950" cy="13811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46586031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7410</TotalTime>
  <Words>522</Words>
  <Application>Microsoft Office PowerPoint</Application>
  <PresentationFormat>Presentación en pantalla (16:9)</PresentationFormat>
  <Paragraphs>192</Paragraphs>
  <Slides>32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32</vt:i4>
      </vt:variant>
    </vt:vector>
  </HeadingPairs>
  <TitlesOfParts>
    <vt:vector size="37" baseType="lpstr">
      <vt:lpstr>Roboto Condensed</vt:lpstr>
      <vt:lpstr>Roboto Condensed Light</vt:lpstr>
      <vt:lpstr>Arial</vt:lpstr>
      <vt:lpstr>Arvo</vt:lpstr>
      <vt:lpstr>Salerio template</vt:lpstr>
      <vt:lpstr>Introducción a las Bases de Datos</vt:lpstr>
      <vt:lpstr>Que se vio la clase pasada</vt:lpstr>
      <vt:lpstr>Problema</vt:lpstr>
      <vt:lpstr>Preguntas?</vt:lpstr>
      <vt:lpstr>Personal</vt:lpstr>
      <vt:lpstr>Relaciones</vt:lpstr>
      <vt:lpstr>Diagramas E-R</vt:lpstr>
      <vt:lpstr>Software</vt:lpstr>
      <vt:lpstr>Diagrama E-R Pixar</vt:lpstr>
      <vt:lpstr>Diagrama E-R Pixar</vt:lpstr>
      <vt:lpstr>Diagrama E-R</vt:lpstr>
      <vt:lpstr>Diagrama E-R Pixar</vt:lpstr>
      <vt:lpstr>Otro Ejemplo</vt:lpstr>
      <vt:lpstr>Preguntas</vt:lpstr>
      <vt:lpstr>Tablas</vt:lpstr>
      <vt:lpstr>Tablas</vt:lpstr>
      <vt:lpstr>Preguntas</vt:lpstr>
      <vt:lpstr>Preguntas</vt:lpstr>
      <vt:lpstr>Preguntas</vt:lpstr>
      <vt:lpstr>Preguntas</vt:lpstr>
      <vt:lpstr>Preguntas</vt:lpstr>
      <vt:lpstr>Preguntas</vt:lpstr>
      <vt:lpstr>Preguntas</vt:lpstr>
      <vt:lpstr>Preguntas</vt:lpstr>
      <vt:lpstr>Tablas!</vt:lpstr>
      <vt:lpstr>Tablas</vt:lpstr>
      <vt:lpstr>Tablas</vt:lpstr>
      <vt:lpstr>Tablas</vt:lpstr>
      <vt:lpstr>Tablas</vt:lpstr>
      <vt:lpstr>Tablas</vt:lpstr>
      <vt:lpstr>Tablas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León Felipe Palafox Novack</cp:lastModifiedBy>
  <cp:revision>51</cp:revision>
  <dcterms:modified xsi:type="dcterms:W3CDTF">2018-08-27T15:11:38Z</dcterms:modified>
</cp:coreProperties>
</file>